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58" r:id="rId3"/>
    <p:sldId id="259" r:id="rId4"/>
    <p:sldId id="260" r:id="rId5"/>
    <p:sldId id="263"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5BB4A-E825-41FD-8888-CAD0EE824D79}" type="datetimeFigureOut">
              <a:rPr lang="en-US" smtClean="0"/>
              <a:t>11/15/2020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31231F-3B4A-4716-B8B7-9823246495AF}" type="slidenum">
              <a:rPr lang="en-US" smtClean="0"/>
              <a:t>‹#›</a:t>
            </a:fld>
            <a:endParaRPr lang="en-US"/>
          </a:p>
        </p:txBody>
      </p:sp>
    </p:spTree>
    <p:extLst>
      <p:ext uri="{BB962C8B-B14F-4D97-AF65-F5344CB8AC3E}">
        <p14:creationId xmlns:p14="http://schemas.microsoft.com/office/powerpoint/2010/main" val="4270209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a:t>
            </a:fld>
            <a:endParaRPr lang="en-US"/>
          </a:p>
        </p:txBody>
      </p:sp>
    </p:spTree>
    <p:extLst>
      <p:ext uri="{BB962C8B-B14F-4D97-AF65-F5344CB8AC3E}">
        <p14:creationId xmlns:p14="http://schemas.microsoft.com/office/powerpoint/2010/main" val="3402727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information exchange</a:t>
            </a:r>
            <a:r>
              <a:rPr lang="en-US" baseline="0" dirty="0" smtClean="0"/>
              <a:t> (HIE) is a repository of information regarding patients and other important healthcare details which are shared across organizations (</a:t>
            </a:r>
            <a:r>
              <a:rPr lang="en-US" dirty="0" smtClean="0"/>
              <a:t>Dixon,  2016</a:t>
            </a:r>
            <a:r>
              <a:rPr lang="en-US" baseline="0" dirty="0" smtClean="0"/>
              <a:t>). This allows the healthcare professionals to have access to important details about a patient.</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3</a:t>
            </a:fld>
            <a:endParaRPr lang="en-US"/>
          </a:p>
        </p:txBody>
      </p:sp>
    </p:spTree>
    <p:extLst>
      <p:ext uri="{BB962C8B-B14F-4D97-AF65-F5344CB8AC3E}">
        <p14:creationId xmlns:p14="http://schemas.microsoft.com/office/powerpoint/2010/main" val="186040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that is shared across the healthcare system helps in reducing medical errors by the healthcare professionals</a:t>
            </a:r>
            <a:r>
              <a:rPr lang="en-US" baseline="0" dirty="0" smtClean="0"/>
              <a:t> such as doctors and nurses. It helps improve health care quality, safety as well as the patient’s outcomes.</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4</a:t>
            </a:fld>
            <a:endParaRPr lang="en-US"/>
          </a:p>
        </p:txBody>
      </p:sp>
    </p:spTree>
    <p:extLst>
      <p:ext uri="{BB962C8B-B14F-4D97-AF65-F5344CB8AC3E}">
        <p14:creationId xmlns:p14="http://schemas.microsoft.com/office/powerpoint/2010/main" val="1705792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Sharing of vital information</a:t>
            </a:r>
            <a:r>
              <a:rPr lang="en-US" baseline="0" dirty="0" smtClean="0"/>
              <a:t> about the patients will help the healthcare providers in avoiding readmissions, improve diagnoses and avoid medical errors as well as duplication of testing (</a:t>
            </a:r>
            <a:r>
              <a:rPr lang="en-US" dirty="0" smtClean="0"/>
              <a:t>Dixon, 2016</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5</a:t>
            </a:fld>
            <a:endParaRPr lang="en-US"/>
          </a:p>
        </p:txBody>
      </p:sp>
    </p:spTree>
    <p:extLst>
      <p:ext uri="{BB962C8B-B14F-4D97-AF65-F5344CB8AC3E}">
        <p14:creationId xmlns:p14="http://schemas.microsoft.com/office/powerpoint/2010/main" val="825336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information exchange has helped in breaking the boundaries of states, health care banks and health care institutions. Many of the health care shareholders have realized that with sharing of this data will result in reducing the cost, quality and safety of the patients. However, this sharing of patient’s data has faced various issues which are privacy, data ownership, financial and competing priorities.</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6</a:t>
            </a:fld>
            <a:endParaRPr lang="en-US"/>
          </a:p>
        </p:txBody>
      </p:sp>
    </p:spTree>
    <p:extLst>
      <p:ext uri="{BB962C8B-B14F-4D97-AF65-F5344CB8AC3E}">
        <p14:creationId xmlns:p14="http://schemas.microsoft.com/office/powerpoint/2010/main" val="1910306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key concepts in this case are technologies, health information technology participants and service recipients (</a:t>
            </a:r>
            <a:r>
              <a:rPr lang="en-US" dirty="0" smtClean="0"/>
              <a:t>Ye,</a:t>
            </a:r>
            <a:r>
              <a:rPr lang="en-US" baseline="0" dirty="0" smtClean="0"/>
              <a:t> et al., 2020).</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7</a:t>
            </a:fld>
            <a:endParaRPr lang="en-US"/>
          </a:p>
        </p:txBody>
      </p:sp>
    </p:spTree>
    <p:extLst>
      <p:ext uri="{BB962C8B-B14F-4D97-AF65-F5344CB8AC3E}">
        <p14:creationId xmlns:p14="http://schemas.microsoft.com/office/powerpoint/2010/main" val="1913498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Sharing of patient’s data has been improving workflow within the healthcare system. Health</a:t>
            </a:r>
            <a:r>
              <a:rPr lang="en-US" baseline="0" dirty="0" smtClean="0"/>
              <a:t> information exchange has improved the flow of health-related information from one point to another and therefore leading to improving patient's outcomes as well as their safety (</a:t>
            </a:r>
            <a:r>
              <a:rPr lang="en-US" dirty="0" err="1" smtClean="0"/>
              <a:t>Ashfaque</a:t>
            </a:r>
            <a:r>
              <a:rPr lang="en-US" dirty="0" smtClean="0"/>
              <a:t>, 2020</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8</a:t>
            </a:fld>
            <a:endParaRPr lang="en-US"/>
          </a:p>
        </p:txBody>
      </p:sp>
    </p:spTree>
    <p:extLst>
      <p:ext uri="{BB962C8B-B14F-4D97-AF65-F5344CB8AC3E}">
        <p14:creationId xmlns:p14="http://schemas.microsoft.com/office/powerpoint/2010/main" val="1870198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challenges that we came across during the implementation of the HIE</a:t>
            </a:r>
            <a:r>
              <a:rPr lang="en-US" baseline="0" dirty="0" smtClean="0"/>
              <a:t> project. One of the issues that I came across is that of authorization by the patient’s to share data. The rest of the challenges are legal risks, and ensuring health data privacy, just but to mention a few.</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10</a:t>
            </a:fld>
            <a:endParaRPr lang="en-US"/>
          </a:p>
        </p:txBody>
      </p:sp>
    </p:spTree>
    <p:extLst>
      <p:ext uri="{BB962C8B-B14F-4D97-AF65-F5344CB8AC3E}">
        <p14:creationId xmlns:p14="http://schemas.microsoft.com/office/powerpoint/2010/main" val="1290238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11</a:t>
            </a:fld>
            <a:endParaRPr lang="en-US"/>
          </a:p>
        </p:txBody>
      </p:sp>
    </p:spTree>
    <p:extLst>
      <p:ext uri="{BB962C8B-B14F-4D97-AF65-F5344CB8AC3E}">
        <p14:creationId xmlns:p14="http://schemas.microsoft.com/office/powerpoint/2010/main" val="379459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having set up the HIE system, there were various challenges linked to running of the system which included; incomplete data and rules guiding sharing of health information, just but to mention a few (</a:t>
            </a:r>
            <a:r>
              <a:rPr lang="en-US" dirty="0" err="1" smtClean="0"/>
              <a:t>Ashfaque</a:t>
            </a:r>
            <a:r>
              <a:rPr lang="en-US" dirty="0" smtClean="0"/>
              <a:t>,  2020</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12</a:t>
            </a:fld>
            <a:endParaRPr lang="en-US"/>
          </a:p>
        </p:txBody>
      </p:sp>
    </p:spTree>
    <p:extLst>
      <p:ext uri="{BB962C8B-B14F-4D97-AF65-F5344CB8AC3E}">
        <p14:creationId xmlns:p14="http://schemas.microsoft.com/office/powerpoint/2010/main" val="665459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 popular</a:t>
            </a:r>
            <a:r>
              <a:rPr lang="en-US" baseline="0" dirty="0" smtClean="0"/>
              <a:t> vendors of the health information systems are </a:t>
            </a:r>
            <a:r>
              <a:rPr lang="en-US" baseline="0" dirty="0" err="1" smtClean="0"/>
              <a:t>Meditech</a:t>
            </a:r>
            <a:r>
              <a:rPr lang="en-US" baseline="0" dirty="0" smtClean="0"/>
              <a:t>, Siemens and </a:t>
            </a:r>
            <a:r>
              <a:rPr lang="en-US" baseline="0" dirty="0" err="1" smtClean="0"/>
              <a:t>Allscripts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13</a:t>
            </a:fld>
            <a:endParaRPr lang="en-US"/>
          </a:p>
        </p:txBody>
      </p:sp>
    </p:spTree>
    <p:extLst>
      <p:ext uri="{BB962C8B-B14F-4D97-AF65-F5344CB8AC3E}">
        <p14:creationId xmlns:p14="http://schemas.microsoft.com/office/powerpoint/2010/main" val="802410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possibility that the system will ensure that there will be increased speed of sharing of information in order to help curb the spread of Covid-19. Once</a:t>
            </a:r>
            <a:r>
              <a:rPr lang="en-US" baseline="0" dirty="0" smtClean="0"/>
              <a:t> the data has been gathered by the health care professionals, it will be shared amongst the healthcare facilities across the connected healthcare facilities and agencies.</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15</a:t>
            </a:fld>
            <a:endParaRPr lang="en-US"/>
          </a:p>
        </p:txBody>
      </p:sp>
    </p:spTree>
    <p:extLst>
      <p:ext uri="{BB962C8B-B14F-4D97-AF65-F5344CB8AC3E}">
        <p14:creationId xmlns:p14="http://schemas.microsoft.com/office/powerpoint/2010/main" val="24759103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 health information exchange</a:t>
            </a:r>
            <a:r>
              <a:rPr lang="en-US" baseline="0" dirty="0" smtClean="0"/>
              <a:t> has led to sharing of information across all the interested partners. This sharing of healthcare information has helped in improvements of the patient's outcome, minimization of medical errors and increased safety of the patients</a:t>
            </a:r>
            <a:endParaRPr lang="en-US" dirty="0"/>
          </a:p>
        </p:txBody>
      </p:sp>
      <p:sp>
        <p:nvSpPr>
          <p:cNvPr id="4" name="Slide Number Placeholder 3"/>
          <p:cNvSpPr>
            <a:spLocks noGrp="1"/>
          </p:cNvSpPr>
          <p:nvPr>
            <p:ph type="sldNum" sz="quarter" idx="10"/>
          </p:nvPr>
        </p:nvSpPr>
        <p:spPr/>
        <p:txBody>
          <a:bodyPr/>
          <a:lstStyle/>
          <a:p>
            <a:fld id="{C031231F-3B4A-4716-B8B7-9823246495AF}" type="slidenum">
              <a:rPr lang="en-US" smtClean="0"/>
              <a:t>16</a:t>
            </a:fld>
            <a:endParaRPr lang="en-US"/>
          </a:p>
        </p:txBody>
      </p:sp>
    </p:spTree>
    <p:extLst>
      <p:ext uri="{BB962C8B-B14F-4D97-AF65-F5344CB8AC3E}">
        <p14:creationId xmlns:p14="http://schemas.microsoft.com/office/powerpoint/2010/main" val="4099934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569377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70458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4121105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776632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9D4C1DA-671D-4629-A042-FA968DB6BD3D}" type="datetimeFigureOut">
              <a:rPr lang="en-US" smtClean="0"/>
              <a:t>11/15/2020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02394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9D4C1DA-671D-4629-A042-FA968DB6BD3D}" type="datetimeFigureOut">
              <a:rPr lang="en-US" smtClean="0"/>
              <a:t>11/15/2020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974165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D4C1DA-671D-4629-A042-FA968DB6BD3D}" type="datetimeFigureOut">
              <a:rPr lang="en-US" smtClean="0"/>
              <a:t>11/15/2020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676678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527428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861843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3427060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45B14E4-01A9-4E86-B73A-7CDE9495274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970084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438261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5B14E4-01A9-4E86-B73A-7CDE9495274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96312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9D4C1DA-671D-4629-A042-FA968DB6BD3D}" type="datetimeFigureOut">
              <a:rPr lang="en-US" smtClean="0"/>
              <a:t>11/15/2020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211161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1287163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D4C1DA-671D-4629-A042-FA968DB6BD3D}" type="datetimeFigureOut">
              <a:rPr lang="en-US" smtClean="0"/>
              <a:t>11/15/2020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45B14E4-01A9-4E86-B73A-7CDE94952745}" type="slidenum">
              <a:rPr lang="en-US" smtClean="0"/>
              <a:t>‹#›</a:t>
            </a:fld>
            <a:endParaRPr lang="en-US"/>
          </a:p>
        </p:txBody>
      </p:sp>
    </p:spTree>
    <p:extLst>
      <p:ext uri="{BB962C8B-B14F-4D97-AF65-F5344CB8AC3E}">
        <p14:creationId xmlns:p14="http://schemas.microsoft.com/office/powerpoint/2010/main" val="4117087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9D4C1DA-671D-4629-A042-FA968DB6BD3D}" type="datetimeFigureOut">
              <a:rPr lang="en-US" smtClean="0"/>
              <a:t>11/15/2020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45B14E4-01A9-4E86-B73A-7CDE94952745}" type="slidenum">
              <a:rPr lang="en-US" smtClean="0"/>
              <a:t>‹#›</a:t>
            </a:fld>
            <a:endParaRPr lang="en-US"/>
          </a:p>
        </p:txBody>
      </p:sp>
    </p:spTree>
    <p:extLst>
      <p:ext uri="{BB962C8B-B14F-4D97-AF65-F5344CB8AC3E}">
        <p14:creationId xmlns:p14="http://schemas.microsoft.com/office/powerpoint/2010/main" val="3144368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doi.org/10.2196/1951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Health Information </a:t>
            </a:r>
            <a:r>
              <a:rPr lang="en-US" dirty="0" smtClean="0"/>
              <a:t>Exchange: Using Health Information Technology to Manage Covid-19 Pandemic</a:t>
            </a:r>
            <a:endParaRPr lang="en-US" dirty="0"/>
          </a:p>
        </p:txBody>
      </p:sp>
      <p:pic>
        <p:nvPicPr>
          <p:cNvPr id="2050" name="Picture 2" descr="Health IT and Health Information Exchange Basics | HealthIT.g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6497" y="2438400"/>
            <a:ext cx="8325816" cy="352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34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of Group Members</a:t>
            </a:r>
            <a:endParaRPr lang="en-US" dirty="0"/>
          </a:p>
        </p:txBody>
      </p:sp>
      <p:sp>
        <p:nvSpPr>
          <p:cNvPr id="3" name="Content Placeholder 2"/>
          <p:cNvSpPr>
            <a:spLocks noGrp="1"/>
          </p:cNvSpPr>
          <p:nvPr>
            <p:ph idx="1"/>
          </p:nvPr>
        </p:nvSpPr>
        <p:spPr/>
        <p:txBody>
          <a:bodyPr/>
          <a:lstStyle/>
          <a:p>
            <a:r>
              <a:rPr lang="en-US" dirty="0" smtClean="0"/>
              <a:t>Members </a:t>
            </a:r>
            <a:endParaRPr lang="en-US" dirty="0"/>
          </a:p>
        </p:txBody>
      </p:sp>
    </p:spTree>
    <p:extLst>
      <p:ext uri="{BB962C8B-B14F-4D97-AF65-F5344CB8AC3E}">
        <p14:creationId xmlns:p14="http://schemas.microsoft.com/office/powerpoint/2010/main" val="380788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838200" y="1825625"/>
            <a:ext cx="5032513" cy="4351338"/>
          </a:xfrm>
        </p:spPr>
        <p:txBody>
          <a:bodyPr>
            <a:normAutofit/>
          </a:bodyPr>
          <a:lstStyle/>
          <a:p>
            <a:r>
              <a:rPr lang="en-US" dirty="0" smtClean="0"/>
              <a:t>Health information exchange (HIE) is the mobilization of health care information which is shared electronically across organizations which are located within a community, region or hospital system</a:t>
            </a:r>
          </a:p>
          <a:p>
            <a:r>
              <a:rPr lang="en-US" dirty="0" smtClean="0"/>
              <a:t>It allows pharmacists, nurses, doctors and other health care providers as well as patients to access and securely share a patient’s data.</a:t>
            </a:r>
            <a:endParaRPr lang="en-US" dirty="0"/>
          </a:p>
        </p:txBody>
      </p:sp>
      <p:pic>
        <p:nvPicPr>
          <p:cNvPr id="4" name="Picture 3"/>
          <p:cNvPicPr>
            <a:picLocks noChangeAspect="1"/>
          </p:cNvPicPr>
          <p:nvPr/>
        </p:nvPicPr>
        <p:blipFill>
          <a:blip r:embed="rId3"/>
          <a:stretch>
            <a:fillRect/>
          </a:stretch>
        </p:blipFill>
        <p:spPr>
          <a:xfrm>
            <a:off x="6175512" y="1847849"/>
            <a:ext cx="4823792" cy="4181889"/>
          </a:xfrm>
          <a:prstGeom prst="rect">
            <a:avLst/>
          </a:prstGeom>
        </p:spPr>
      </p:pic>
    </p:spTree>
    <p:extLst>
      <p:ext uri="{BB962C8B-B14F-4D97-AF65-F5344CB8AC3E}">
        <p14:creationId xmlns:p14="http://schemas.microsoft.com/office/powerpoint/2010/main" val="3993135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the Content</a:t>
            </a:r>
            <a:endParaRPr lang="en-US" dirty="0"/>
          </a:p>
        </p:txBody>
      </p:sp>
      <p:sp>
        <p:nvSpPr>
          <p:cNvPr id="3" name="Content Placeholder 2"/>
          <p:cNvSpPr>
            <a:spLocks noGrp="1"/>
          </p:cNvSpPr>
          <p:nvPr>
            <p:ph idx="1"/>
          </p:nvPr>
        </p:nvSpPr>
        <p:spPr>
          <a:xfrm>
            <a:off x="838200" y="1825625"/>
            <a:ext cx="4343400" cy="4351338"/>
          </a:xfrm>
        </p:spPr>
        <p:txBody>
          <a:bodyPr/>
          <a:lstStyle/>
          <a:p>
            <a:r>
              <a:rPr lang="en-US" dirty="0" smtClean="0"/>
              <a:t>This content is vital since it:</a:t>
            </a:r>
          </a:p>
          <a:p>
            <a:r>
              <a:rPr lang="en-US" dirty="0" smtClean="0"/>
              <a:t>Improves health care quality.</a:t>
            </a:r>
          </a:p>
          <a:p>
            <a:r>
              <a:rPr lang="en-US" dirty="0" smtClean="0"/>
              <a:t>Safety.</a:t>
            </a:r>
          </a:p>
          <a:p>
            <a:r>
              <a:rPr lang="en-US" dirty="0" smtClean="0"/>
              <a:t>Patient outcomes.</a:t>
            </a:r>
          </a:p>
          <a:p>
            <a:r>
              <a:rPr lang="en-US" dirty="0" smtClean="0"/>
              <a:t>Reduces medical errors.</a:t>
            </a:r>
            <a:endParaRPr lang="en-US" dirty="0"/>
          </a:p>
        </p:txBody>
      </p:sp>
      <p:pic>
        <p:nvPicPr>
          <p:cNvPr id="4" name="Picture 3"/>
          <p:cNvPicPr>
            <a:picLocks noChangeAspect="1"/>
          </p:cNvPicPr>
          <p:nvPr/>
        </p:nvPicPr>
        <p:blipFill>
          <a:blip r:embed="rId3"/>
          <a:stretch>
            <a:fillRect/>
          </a:stretch>
        </p:blipFill>
        <p:spPr>
          <a:xfrm>
            <a:off x="6096000" y="1825625"/>
            <a:ext cx="4670977" cy="3621018"/>
          </a:xfrm>
          <a:prstGeom prst="rect">
            <a:avLst/>
          </a:prstGeom>
        </p:spPr>
      </p:pic>
    </p:spTree>
    <p:extLst>
      <p:ext uri="{BB962C8B-B14F-4D97-AF65-F5344CB8AC3E}">
        <p14:creationId xmlns:p14="http://schemas.microsoft.com/office/powerpoint/2010/main" val="4122412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838200" y="1825625"/>
            <a:ext cx="5496339" cy="4351338"/>
          </a:xfrm>
        </p:spPr>
        <p:txBody>
          <a:bodyPr/>
          <a:lstStyle/>
          <a:p>
            <a:r>
              <a:rPr lang="en-US" dirty="0" smtClean="0"/>
              <a:t>Timely sharing of important patient data will improve decision making at the point of care and give the providers an opportunity to:</a:t>
            </a:r>
          </a:p>
          <a:p>
            <a:pPr>
              <a:buFont typeface="Wingdings" panose="05000000000000000000" pitchFamily="2" charset="2"/>
              <a:buChar char="ü"/>
            </a:pPr>
            <a:r>
              <a:rPr lang="en-US" dirty="0" smtClean="0"/>
              <a:t>Improve diagnoses.</a:t>
            </a:r>
          </a:p>
          <a:p>
            <a:pPr>
              <a:buFont typeface="Wingdings" panose="05000000000000000000" pitchFamily="2" charset="2"/>
              <a:buChar char="ü"/>
            </a:pPr>
            <a:r>
              <a:rPr lang="en-US" dirty="0" smtClean="0"/>
              <a:t>Avoid making medication errors.</a:t>
            </a:r>
          </a:p>
          <a:p>
            <a:pPr>
              <a:buFont typeface="Wingdings" panose="05000000000000000000" pitchFamily="2" charset="2"/>
              <a:buChar char="ü"/>
            </a:pPr>
            <a:r>
              <a:rPr lang="en-US" dirty="0" smtClean="0"/>
              <a:t>Avoid  unwanted readmissions.</a:t>
            </a:r>
          </a:p>
          <a:p>
            <a:pPr>
              <a:buFont typeface="Wingdings" panose="05000000000000000000" pitchFamily="2" charset="2"/>
              <a:buChar char="ü"/>
            </a:pPr>
            <a:r>
              <a:rPr lang="en-US" dirty="0" smtClean="0"/>
              <a:t>Reduce duplicate testing</a:t>
            </a:r>
            <a:endParaRPr lang="en-US" dirty="0"/>
          </a:p>
        </p:txBody>
      </p:sp>
      <p:pic>
        <p:nvPicPr>
          <p:cNvPr id="1026" name="Picture 2" descr="Health Information Exchange Market Size | Industry Trends Report 2025 |  CAGR of 8.9% | Medgadg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538" y="1825625"/>
            <a:ext cx="5178149"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9390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Information</a:t>
            </a:r>
            <a:endParaRPr lang="en-US" dirty="0"/>
          </a:p>
        </p:txBody>
      </p:sp>
      <p:sp>
        <p:nvSpPr>
          <p:cNvPr id="3" name="Content Placeholder 2"/>
          <p:cNvSpPr>
            <a:spLocks noGrp="1"/>
          </p:cNvSpPr>
          <p:nvPr>
            <p:ph idx="1"/>
          </p:nvPr>
        </p:nvSpPr>
        <p:spPr>
          <a:xfrm>
            <a:off x="838200" y="1825625"/>
            <a:ext cx="4913243" cy="4351338"/>
          </a:xfrm>
        </p:spPr>
        <p:txBody>
          <a:bodyPr>
            <a:normAutofit/>
          </a:bodyPr>
          <a:lstStyle/>
          <a:p>
            <a:r>
              <a:rPr lang="en-US" dirty="0" smtClean="0"/>
              <a:t>Health information exchange involves sharing of vital healthcare information.</a:t>
            </a:r>
          </a:p>
          <a:p>
            <a:r>
              <a:rPr lang="en-US" dirty="0" smtClean="0"/>
              <a:t>It breaks the boundaries of states, health data banks and health care institutions.</a:t>
            </a:r>
          </a:p>
          <a:p>
            <a:r>
              <a:rPr lang="en-US" dirty="0" smtClean="0"/>
              <a:t>Many healthcare stakeholders have realized that sharing of this details will improve the healthcare sector with respect to cost, quality and safety.</a:t>
            </a:r>
          </a:p>
          <a:p>
            <a:r>
              <a:rPr lang="en-US" dirty="0" smtClean="0"/>
              <a:t>Sharing such data is faced by issues of data ownership, privacy, competing priorities and financial concerns.</a:t>
            </a:r>
            <a:endParaRPr lang="en-US" dirty="0"/>
          </a:p>
        </p:txBody>
      </p:sp>
      <p:pic>
        <p:nvPicPr>
          <p:cNvPr id="4" name="Picture 3"/>
          <p:cNvPicPr>
            <a:picLocks noChangeAspect="1"/>
          </p:cNvPicPr>
          <p:nvPr/>
        </p:nvPicPr>
        <p:blipFill>
          <a:blip r:embed="rId3"/>
          <a:stretch>
            <a:fillRect/>
          </a:stretch>
        </p:blipFill>
        <p:spPr>
          <a:xfrm>
            <a:off x="6334539" y="1825625"/>
            <a:ext cx="4452730" cy="3870291"/>
          </a:xfrm>
          <a:prstGeom prst="rect">
            <a:avLst/>
          </a:prstGeom>
        </p:spPr>
      </p:pic>
    </p:spTree>
    <p:extLst>
      <p:ext uri="{BB962C8B-B14F-4D97-AF65-F5344CB8AC3E}">
        <p14:creationId xmlns:p14="http://schemas.microsoft.com/office/powerpoint/2010/main" val="1618753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Key Concepts</a:t>
            </a:r>
            <a:endParaRPr lang="en-US" dirty="0"/>
          </a:p>
        </p:txBody>
      </p:sp>
      <p:sp>
        <p:nvSpPr>
          <p:cNvPr id="3" name="Content Placeholder 2"/>
          <p:cNvSpPr>
            <a:spLocks noGrp="1"/>
          </p:cNvSpPr>
          <p:nvPr>
            <p:ph idx="1"/>
          </p:nvPr>
        </p:nvSpPr>
        <p:spPr>
          <a:xfrm>
            <a:off x="838200" y="1825625"/>
            <a:ext cx="4992757" cy="4351338"/>
          </a:xfrm>
        </p:spPr>
        <p:txBody>
          <a:bodyPr>
            <a:normAutofit/>
          </a:bodyPr>
          <a:lstStyle/>
          <a:p>
            <a:r>
              <a:rPr lang="en-US" dirty="0" smtClean="0"/>
              <a:t>Health information technology participants. Which includes participants such as government agencies, tech companies, medical facilities and research institutions.</a:t>
            </a:r>
          </a:p>
          <a:p>
            <a:r>
              <a:rPr lang="en-US" dirty="0" smtClean="0"/>
              <a:t>Technologies. This involves various emerging technologies such as cloud computing, big data and the </a:t>
            </a:r>
            <a:r>
              <a:rPr lang="en-US" dirty="0" err="1" smtClean="0"/>
              <a:t>IoT</a:t>
            </a:r>
            <a:r>
              <a:rPr lang="en-US" dirty="0" smtClean="0"/>
              <a:t> (Ye Zhou &amp; Wu, 2020).</a:t>
            </a:r>
          </a:p>
          <a:p>
            <a:r>
              <a:rPr lang="en-US" dirty="0" smtClean="0"/>
              <a:t>Service recipients. This are confirmed patients, close contacts, suspected patients and the public</a:t>
            </a:r>
            <a:endParaRPr lang="en-US" dirty="0"/>
          </a:p>
        </p:txBody>
      </p:sp>
      <p:pic>
        <p:nvPicPr>
          <p:cNvPr id="4" name="Picture 3"/>
          <p:cNvPicPr>
            <a:picLocks noChangeAspect="1"/>
          </p:cNvPicPr>
          <p:nvPr/>
        </p:nvPicPr>
        <p:blipFill>
          <a:blip r:embed="rId3"/>
          <a:stretch>
            <a:fillRect/>
          </a:stretch>
        </p:blipFill>
        <p:spPr>
          <a:xfrm>
            <a:off x="6096000" y="1690689"/>
            <a:ext cx="4903304" cy="3954738"/>
          </a:xfrm>
          <a:prstGeom prst="rect">
            <a:avLst/>
          </a:prstGeom>
        </p:spPr>
      </p:pic>
    </p:spTree>
    <p:extLst>
      <p:ext uri="{BB962C8B-B14F-4D97-AF65-F5344CB8AC3E}">
        <p14:creationId xmlns:p14="http://schemas.microsoft.com/office/powerpoint/2010/main" val="4075484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to Workflow</a:t>
            </a:r>
            <a:endParaRPr lang="en-US" dirty="0"/>
          </a:p>
        </p:txBody>
      </p:sp>
      <p:sp>
        <p:nvSpPr>
          <p:cNvPr id="3" name="Content Placeholder 2"/>
          <p:cNvSpPr>
            <a:spLocks noGrp="1"/>
          </p:cNvSpPr>
          <p:nvPr>
            <p:ph idx="1"/>
          </p:nvPr>
        </p:nvSpPr>
        <p:spPr>
          <a:xfrm>
            <a:off x="838200" y="1825625"/>
            <a:ext cx="4886739" cy="4351338"/>
          </a:xfrm>
        </p:spPr>
        <p:txBody>
          <a:bodyPr>
            <a:normAutofit/>
          </a:bodyPr>
          <a:lstStyle/>
          <a:p>
            <a:r>
              <a:rPr lang="en-US" dirty="0" smtClean="0"/>
              <a:t>Health information  exchange has improved the workflow within the healthcare industry.</a:t>
            </a:r>
          </a:p>
          <a:p>
            <a:r>
              <a:rPr lang="en-US" dirty="0" smtClean="0"/>
              <a:t>It has eased the way information has been shared.</a:t>
            </a:r>
          </a:p>
          <a:p>
            <a:r>
              <a:rPr lang="en-US" dirty="0" smtClean="0"/>
              <a:t>Sharing of the patient's records has improved the speed and quality of health care services provided.</a:t>
            </a:r>
          </a:p>
          <a:p>
            <a:r>
              <a:rPr lang="en-US" dirty="0" smtClean="0"/>
              <a:t>There has been a smooth flow of work ensuring safety of the patients.</a:t>
            </a:r>
            <a:endParaRPr lang="en-US" dirty="0"/>
          </a:p>
        </p:txBody>
      </p:sp>
      <p:pic>
        <p:nvPicPr>
          <p:cNvPr id="4" name="Picture 3"/>
          <p:cNvPicPr>
            <a:picLocks noChangeAspect="1"/>
          </p:cNvPicPr>
          <p:nvPr/>
        </p:nvPicPr>
        <p:blipFill>
          <a:blip r:embed="rId3"/>
          <a:stretch>
            <a:fillRect/>
          </a:stretch>
        </p:blipFill>
        <p:spPr>
          <a:xfrm>
            <a:off x="5903843" y="1825625"/>
            <a:ext cx="5294244" cy="4351338"/>
          </a:xfrm>
          <a:prstGeom prst="rect">
            <a:avLst/>
          </a:prstGeom>
        </p:spPr>
      </p:pic>
    </p:spTree>
    <p:extLst>
      <p:ext uri="{BB962C8B-B14F-4D97-AF65-F5344CB8AC3E}">
        <p14:creationId xmlns:p14="http://schemas.microsoft.com/office/powerpoint/2010/main" val="4122287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 Process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42375344"/>
              </p:ext>
            </p:extLst>
          </p:nvPr>
        </p:nvGraphicFramePr>
        <p:xfrm>
          <a:off x="2589213" y="2133600"/>
          <a:ext cx="8915400" cy="4673600"/>
        </p:xfrm>
        <a:graphic>
          <a:graphicData uri="http://schemas.openxmlformats.org/drawingml/2006/table">
            <a:tbl>
              <a:tblPr firstRow="1" bandRow="1">
                <a:tableStyleId>{5C22544A-7EE6-4342-B048-85BDC9FD1C3A}</a:tableStyleId>
              </a:tblPr>
              <a:tblGrid>
                <a:gridCol w="2228850"/>
                <a:gridCol w="2228850"/>
                <a:gridCol w="2228850"/>
                <a:gridCol w="2228850"/>
              </a:tblGrid>
              <a:tr h="370840">
                <a:tc>
                  <a:txBody>
                    <a:bodyPr/>
                    <a:lstStyle/>
                    <a:p>
                      <a:r>
                        <a:rPr lang="en-US" dirty="0" smtClean="0"/>
                        <a:t>Task </a:t>
                      </a:r>
                      <a:endParaRPr lang="en-US" dirty="0"/>
                    </a:p>
                  </a:txBody>
                  <a:tcPr marL="77525" marR="77525"/>
                </a:tc>
                <a:tc>
                  <a:txBody>
                    <a:bodyPr/>
                    <a:lstStyle/>
                    <a:p>
                      <a:r>
                        <a:rPr lang="en-US" dirty="0" smtClean="0"/>
                        <a:t>Owners </a:t>
                      </a:r>
                      <a:endParaRPr lang="en-US" dirty="0"/>
                    </a:p>
                  </a:txBody>
                  <a:tcPr marL="77525" marR="77525"/>
                </a:tc>
                <a:tc>
                  <a:txBody>
                    <a:bodyPr/>
                    <a:lstStyle/>
                    <a:p>
                      <a:r>
                        <a:rPr lang="en-US" dirty="0" smtClean="0"/>
                        <a:t>Progress made</a:t>
                      </a:r>
                      <a:endParaRPr lang="en-US" dirty="0"/>
                    </a:p>
                  </a:txBody>
                  <a:tcPr marL="77525" marR="77525"/>
                </a:tc>
                <a:tc>
                  <a:txBody>
                    <a:bodyPr/>
                    <a:lstStyle/>
                    <a:p>
                      <a:r>
                        <a:rPr lang="en-US" dirty="0" smtClean="0"/>
                        <a:t>Due date</a:t>
                      </a:r>
                      <a:endParaRPr lang="en-US" dirty="0"/>
                    </a:p>
                  </a:txBody>
                  <a:tcPr marL="77525" marR="77525"/>
                </a:tc>
              </a:tr>
              <a:tr h="370840">
                <a:tc>
                  <a:txBody>
                    <a:bodyPr/>
                    <a:lstStyle/>
                    <a:p>
                      <a:r>
                        <a:rPr lang="en-US" dirty="0" smtClean="0"/>
                        <a:t>Identification of information required for sharing</a:t>
                      </a:r>
                      <a:endParaRPr lang="en-US" dirty="0"/>
                    </a:p>
                  </a:txBody>
                  <a:tcPr marL="77525" marR="77525"/>
                </a:tc>
                <a:tc>
                  <a:txBody>
                    <a:bodyPr/>
                    <a:lstStyle/>
                    <a:p>
                      <a:r>
                        <a:rPr lang="en-US" dirty="0" smtClean="0"/>
                        <a:t>Student’s name</a:t>
                      </a:r>
                      <a:endParaRPr lang="en-US" dirty="0"/>
                    </a:p>
                  </a:txBody>
                  <a:tcPr marL="77525" marR="77525"/>
                </a:tc>
                <a:tc>
                  <a:txBody>
                    <a:bodyPr/>
                    <a:lstStyle/>
                    <a:p>
                      <a:r>
                        <a:rPr lang="en-US" dirty="0" smtClean="0"/>
                        <a:t>Identified some of the necessary information</a:t>
                      </a:r>
                      <a:endParaRPr lang="en-US" dirty="0"/>
                    </a:p>
                  </a:txBody>
                  <a:tcPr marL="77525" marR="77525"/>
                </a:tc>
                <a:tc>
                  <a:txBody>
                    <a:bodyPr/>
                    <a:lstStyle/>
                    <a:p>
                      <a:r>
                        <a:rPr lang="en-US" dirty="0" smtClean="0"/>
                        <a:t>1</a:t>
                      </a:r>
                      <a:r>
                        <a:rPr lang="en-US" baseline="30000" dirty="0" smtClean="0"/>
                        <a:t>st</a:t>
                      </a:r>
                      <a:r>
                        <a:rPr lang="en-US" dirty="0" smtClean="0"/>
                        <a:t> January 2021</a:t>
                      </a:r>
                      <a:endParaRPr lang="en-US" dirty="0"/>
                    </a:p>
                  </a:txBody>
                  <a:tcPr marL="77525" marR="77525"/>
                </a:tc>
              </a:tr>
              <a:tr h="370840">
                <a:tc>
                  <a:txBody>
                    <a:bodyPr/>
                    <a:lstStyle/>
                    <a:p>
                      <a:r>
                        <a:rPr lang="en-US" dirty="0" smtClean="0"/>
                        <a:t>HIE Governance and Organization</a:t>
                      </a:r>
                      <a:endParaRPr lang="en-US" dirty="0"/>
                    </a:p>
                  </a:txBody>
                  <a:tcPr marL="77525" marR="77525"/>
                </a:tc>
                <a:tc>
                  <a:txBody>
                    <a:bodyPr/>
                    <a:lstStyle/>
                    <a:p>
                      <a:r>
                        <a:rPr lang="en-US" dirty="0" smtClean="0"/>
                        <a:t>Student’s name</a:t>
                      </a:r>
                      <a:endParaRPr lang="en-US" dirty="0"/>
                    </a:p>
                  </a:txBody>
                  <a:tcPr marL="77525" marR="77525"/>
                </a:tc>
                <a:tc>
                  <a:txBody>
                    <a:bodyPr/>
                    <a:lstStyle/>
                    <a:p>
                      <a:r>
                        <a:rPr lang="en-US" dirty="0" smtClean="0"/>
                        <a:t>Identified some of the governance rules</a:t>
                      </a:r>
                      <a:r>
                        <a:rPr lang="en-US" baseline="0" dirty="0" smtClean="0"/>
                        <a:t> of HIE</a:t>
                      </a:r>
                      <a:endParaRPr lang="en-US" dirty="0"/>
                    </a:p>
                  </a:txBody>
                  <a:tcPr marL="77525" marR="77525"/>
                </a:tc>
                <a:tc>
                  <a:txBody>
                    <a:bodyPr/>
                    <a:lstStyle/>
                    <a:p>
                      <a:r>
                        <a:rPr lang="en-US" dirty="0" smtClean="0"/>
                        <a:t>31</a:t>
                      </a:r>
                      <a:r>
                        <a:rPr lang="en-US" baseline="30000" dirty="0" smtClean="0"/>
                        <a:t>st</a:t>
                      </a:r>
                      <a:r>
                        <a:rPr lang="en-US" dirty="0" smtClean="0"/>
                        <a:t> December 2020</a:t>
                      </a:r>
                      <a:endParaRPr lang="en-US" dirty="0"/>
                    </a:p>
                  </a:txBody>
                  <a:tcPr marL="77525" marR="77525"/>
                </a:tc>
              </a:tr>
              <a:tr h="370840">
                <a:tc>
                  <a:txBody>
                    <a:bodyPr/>
                    <a:lstStyle/>
                    <a:p>
                      <a:r>
                        <a:rPr lang="en-US" dirty="0" smtClean="0"/>
                        <a:t>Provision of IT Capability to Identify Records</a:t>
                      </a:r>
                      <a:endParaRPr lang="en-US" dirty="0"/>
                    </a:p>
                  </a:txBody>
                  <a:tcPr marL="77525" marR="77525"/>
                </a:tc>
                <a:tc>
                  <a:txBody>
                    <a:bodyPr/>
                    <a:lstStyle/>
                    <a:p>
                      <a:r>
                        <a:rPr lang="en-US" dirty="0" smtClean="0"/>
                        <a:t>Student’s name</a:t>
                      </a:r>
                      <a:endParaRPr lang="en-US" dirty="0"/>
                    </a:p>
                  </a:txBody>
                  <a:tcPr marL="77525" marR="77525"/>
                </a:tc>
                <a:tc>
                  <a:txBody>
                    <a:bodyPr/>
                    <a:lstStyle/>
                    <a:p>
                      <a:r>
                        <a:rPr lang="en-US" dirty="0" smtClean="0"/>
                        <a:t>Created</a:t>
                      </a:r>
                      <a:r>
                        <a:rPr lang="en-US" baseline="0" dirty="0" smtClean="0"/>
                        <a:t> the platform to feed data</a:t>
                      </a:r>
                      <a:endParaRPr lang="en-US" dirty="0"/>
                    </a:p>
                  </a:txBody>
                  <a:tcPr marL="77525" marR="77525"/>
                </a:tc>
                <a:tc>
                  <a:txBody>
                    <a:bodyPr/>
                    <a:lstStyle/>
                    <a:p>
                      <a:r>
                        <a:rPr lang="en-US" dirty="0" smtClean="0"/>
                        <a:t>31</a:t>
                      </a:r>
                      <a:r>
                        <a:rPr lang="en-US" baseline="30000" dirty="0" smtClean="0"/>
                        <a:t>st</a:t>
                      </a:r>
                      <a:r>
                        <a:rPr lang="en-US" dirty="0" smtClean="0"/>
                        <a:t> December 2020</a:t>
                      </a:r>
                      <a:endParaRPr lang="en-US" dirty="0"/>
                    </a:p>
                  </a:txBody>
                  <a:tcPr marL="77525" marR="77525"/>
                </a:tc>
              </a:tr>
              <a:tr h="370840">
                <a:tc>
                  <a:txBody>
                    <a:bodyPr/>
                    <a:lstStyle/>
                    <a:p>
                      <a:r>
                        <a:rPr lang="en-US" dirty="0" smtClean="0"/>
                        <a:t>Creation of a Full-fledged Query</a:t>
                      </a:r>
                      <a:r>
                        <a:rPr lang="en-US" baseline="0" dirty="0" smtClean="0"/>
                        <a:t> System</a:t>
                      </a:r>
                      <a:endParaRPr lang="en-US" dirty="0"/>
                    </a:p>
                  </a:txBody>
                  <a:tcPr marL="77525" marR="77525"/>
                </a:tc>
                <a:tc>
                  <a:txBody>
                    <a:bodyPr/>
                    <a:lstStyle/>
                    <a:p>
                      <a:r>
                        <a:rPr lang="en-US" dirty="0" smtClean="0"/>
                        <a:t>Student’s name</a:t>
                      </a:r>
                      <a:endParaRPr lang="en-US" dirty="0"/>
                    </a:p>
                  </a:txBody>
                  <a:tcPr marL="77525" marR="77525"/>
                </a:tc>
                <a:tc>
                  <a:txBody>
                    <a:bodyPr/>
                    <a:lstStyle/>
                    <a:p>
                      <a:r>
                        <a:rPr lang="en-US" dirty="0" smtClean="0"/>
                        <a:t>Created some several queries</a:t>
                      </a:r>
                      <a:endParaRPr lang="en-US" dirty="0"/>
                    </a:p>
                  </a:txBody>
                  <a:tcPr marL="77525" marR="77525"/>
                </a:tc>
                <a:tc>
                  <a:txBody>
                    <a:bodyPr/>
                    <a:lstStyle/>
                    <a:p>
                      <a:r>
                        <a:rPr lang="en-US" dirty="0" smtClean="0"/>
                        <a:t>31</a:t>
                      </a:r>
                      <a:r>
                        <a:rPr lang="en-US" baseline="30000" dirty="0" smtClean="0"/>
                        <a:t>st</a:t>
                      </a:r>
                      <a:r>
                        <a:rPr lang="en-US" dirty="0" smtClean="0"/>
                        <a:t> December 2020</a:t>
                      </a:r>
                      <a:endParaRPr lang="en-US" dirty="0"/>
                    </a:p>
                  </a:txBody>
                  <a:tcPr marL="77525" marR="77525"/>
                </a:tc>
              </a:tr>
              <a:tr h="370840">
                <a:tc>
                  <a:txBody>
                    <a:bodyPr/>
                    <a:lstStyle/>
                    <a:p>
                      <a:endParaRPr lang="en-US" dirty="0"/>
                    </a:p>
                  </a:txBody>
                  <a:tcPr marL="77525" marR="77525"/>
                </a:tc>
                <a:tc>
                  <a:txBody>
                    <a:bodyPr/>
                    <a:lstStyle/>
                    <a:p>
                      <a:endParaRPr lang="en-US"/>
                    </a:p>
                  </a:txBody>
                  <a:tcPr marL="77525" marR="77525"/>
                </a:tc>
                <a:tc>
                  <a:txBody>
                    <a:bodyPr/>
                    <a:lstStyle/>
                    <a:p>
                      <a:endParaRPr lang="en-US"/>
                    </a:p>
                  </a:txBody>
                  <a:tcPr marL="77525" marR="77525"/>
                </a:tc>
                <a:tc>
                  <a:txBody>
                    <a:bodyPr/>
                    <a:lstStyle/>
                    <a:p>
                      <a:endParaRPr lang="en-US" dirty="0"/>
                    </a:p>
                  </a:txBody>
                  <a:tcPr marL="77525" marR="77525"/>
                </a:tc>
              </a:tr>
            </a:tbl>
          </a:graphicData>
        </a:graphic>
      </p:graphicFrame>
    </p:spTree>
    <p:extLst>
      <p:ext uri="{BB962C8B-B14F-4D97-AF65-F5344CB8AC3E}">
        <p14:creationId xmlns:p14="http://schemas.microsoft.com/office/powerpoint/2010/main" val="4506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during Implementation</a:t>
            </a:r>
            <a:endParaRPr lang="en-US" dirty="0"/>
          </a:p>
        </p:txBody>
      </p:sp>
      <p:sp>
        <p:nvSpPr>
          <p:cNvPr id="3" name="Content Placeholder 2"/>
          <p:cNvSpPr>
            <a:spLocks noGrp="1"/>
          </p:cNvSpPr>
          <p:nvPr>
            <p:ph idx="1"/>
          </p:nvPr>
        </p:nvSpPr>
        <p:spPr>
          <a:xfrm>
            <a:off x="838200" y="1825625"/>
            <a:ext cx="4581939" cy="4351338"/>
          </a:xfrm>
        </p:spPr>
        <p:txBody>
          <a:bodyPr/>
          <a:lstStyle/>
          <a:p>
            <a:r>
              <a:rPr lang="en-US" dirty="0" smtClean="0"/>
              <a:t>Authorization by the patient’s to share the data.</a:t>
            </a:r>
          </a:p>
          <a:p>
            <a:r>
              <a:rPr lang="en-US" dirty="0" smtClean="0"/>
              <a:t>Legal risks </a:t>
            </a:r>
          </a:p>
          <a:p>
            <a:r>
              <a:rPr lang="en-US" dirty="0" smtClean="0"/>
              <a:t>Ensuring health data privacy.</a:t>
            </a:r>
          </a:p>
          <a:p>
            <a:r>
              <a:rPr lang="en-US" dirty="0" smtClean="0"/>
              <a:t>Inadequate broadband and internet infrastructure.</a:t>
            </a:r>
          </a:p>
          <a:p>
            <a:r>
              <a:rPr lang="en-US" dirty="0" smtClean="0"/>
              <a:t>Workflow issues.</a:t>
            </a:r>
          </a:p>
        </p:txBody>
      </p:sp>
      <p:pic>
        <p:nvPicPr>
          <p:cNvPr id="4" name="Picture 3"/>
          <p:cNvPicPr>
            <a:picLocks noChangeAspect="1"/>
          </p:cNvPicPr>
          <p:nvPr/>
        </p:nvPicPr>
        <p:blipFill>
          <a:blip r:embed="rId3"/>
          <a:stretch>
            <a:fillRect/>
          </a:stretch>
        </p:blipFill>
        <p:spPr>
          <a:xfrm>
            <a:off x="5817704" y="1825625"/>
            <a:ext cx="5155096" cy="3581262"/>
          </a:xfrm>
          <a:prstGeom prst="rect">
            <a:avLst/>
          </a:prstGeom>
        </p:spPr>
      </p:pic>
    </p:spTree>
    <p:extLst>
      <p:ext uri="{BB962C8B-B14F-4D97-AF65-F5344CB8AC3E}">
        <p14:creationId xmlns:p14="http://schemas.microsoft.com/office/powerpoint/2010/main" val="704495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Process</a:t>
            </a:r>
            <a:endParaRPr lang="en-US" dirty="0"/>
          </a:p>
        </p:txBody>
      </p:sp>
      <p:sp>
        <p:nvSpPr>
          <p:cNvPr id="3" name="Content Placeholder 2"/>
          <p:cNvSpPr>
            <a:spLocks noGrp="1"/>
          </p:cNvSpPr>
          <p:nvPr>
            <p:ph idx="1"/>
          </p:nvPr>
        </p:nvSpPr>
        <p:spPr>
          <a:xfrm>
            <a:off x="838200" y="1825625"/>
            <a:ext cx="5072270" cy="4351338"/>
          </a:xfrm>
        </p:spPr>
        <p:txBody>
          <a:bodyPr/>
          <a:lstStyle/>
          <a:p>
            <a:r>
              <a:rPr lang="en-US" dirty="0" smtClean="0"/>
              <a:t>The support process involved bringing onboard key players who were to make the implementation of the HIE system possible.</a:t>
            </a:r>
          </a:p>
          <a:p>
            <a:r>
              <a:rPr lang="en-US" dirty="0" smtClean="0"/>
              <a:t>This key players involves:</a:t>
            </a:r>
          </a:p>
          <a:p>
            <a:pPr>
              <a:buFont typeface="Wingdings" panose="05000000000000000000" pitchFamily="2" charset="2"/>
              <a:buChar char="ü"/>
            </a:pPr>
            <a:r>
              <a:rPr lang="en-US" dirty="0" smtClean="0"/>
              <a:t>Healthcare professionals.</a:t>
            </a:r>
          </a:p>
          <a:p>
            <a:pPr>
              <a:buFont typeface="Wingdings" panose="05000000000000000000" pitchFamily="2" charset="2"/>
              <a:buChar char="ü"/>
            </a:pPr>
            <a:r>
              <a:rPr lang="en-US" dirty="0" smtClean="0"/>
              <a:t>Patients.</a:t>
            </a:r>
          </a:p>
          <a:p>
            <a:pPr>
              <a:buFont typeface="Wingdings" panose="05000000000000000000" pitchFamily="2" charset="2"/>
              <a:buChar char="ü"/>
            </a:pPr>
            <a:r>
              <a:rPr lang="en-US" dirty="0" smtClean="0"/>
              <a:t>Providers of IT infrastructures.</a:t>
            </a:r>
            <a:endParaRPr lang="en-US" dirty="0"/>
          </a:p>
        </p:txBody>
      </p:sp>
      <p:pic>
        <p:nvPicPr>
          <p:cNvPr id="3074" name="Picture 2" descr="PDF] Using health information exchange to support community-based  innovations | Semantic Schol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470" y="2027582"/>
            <a:ext cx="5115339" cy="4149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423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after Implementation</a:t>
            </a:r>
            <a:endParaRPr lang="en-US" dirty="0"/>
          </a:p>
        </p:txBody>
      </p:sp>
      <p:sp>
        <p:nvSpPr>
          <p:cNvPr id="3" name="Content Placeholder 2"/>
          <p:cNvSpPr>
            <a:spLocks noGrp="1"/>
          </p:cNvSpPr>
          <p:nvPr>
            <p:ph idx="1"/>
          </p:nvPr>
        </p:nvSpPr>
        <p:spPr>
          <a:xfrm>
            <a:off x="838200" y="1825625"/>
            <a:ext cx="4939748" cy="4351338"/>
          </a:xfrm>
        </p:spPr>
        <p:txBody>
          <a:bodyPr/>
          <a:lstStyle/>
          <a:p>
            <a:r>
              <a:rPr lang="en-US" dirty="0" smtClean="0"/>
              <a:t>Identification as well as correcting wrong or missing healthcare information.</a:t>
            </a:r>
          </a:p>
          <a:p>
            <a:r>
              <a:rPr lang="en-US" dirty="0" smtClean="0"/>
              <a:t>Rules guiding sharing of health information.</a:t>
            </a:r>
          </a:p>
          <a:p>
            <a:r>
              <a:rPr lang="en-US" dirty="0" smtClean="0"/>
              <a:t>Changes in partner’s priorities.</a:t>
            </a:r>
          </a:p>
          <a:p>
            <a:r>
              <a:rPr lang="en-US" dirty="0" smtClean="0"/>
              <a:t>Incomplete data.</a:t>
            </a:r>
            <a:endParaRPr lang="en-US" dirty="0"/>
          </a:p>
        </p:txBody>
      </p:sp>
      <p:pic>
        <p:nvPicPr>
          <p:cNvPr id="4" name="Picture 3"/>
          <p:cNvPicPr>
            <a:picLocks noChangeAspect="1"/>
          </p:cNvPicPr>
          <p:nvPr/>
        </p:nvPicPr>
        <p:blipFill>
          <a:blip r:embed="rId3"/>
          <a:stretch>
            <a:fillRect/>
          </a:stretch>
        </p:blipFill>
        <p:spPr>
          <a:xfrm>
            <a:off x="5777948" y="1690688"/>
            <a:ext cx="5257197" cy="4126055"/>
          </a:xfrm>
          <a:prstGeom prst="rect">
            <a:avLst/>
          </a:prstGeom>
        </p:spPr>
      </p:pic>
    </p:spTree>
    <p:extLst>
      <p:ext uri="{BB962C8B-B14F-4D97-AF65-F5344CB8AC3E}">
        <p14:creationId xmlns:p14="http://schemas.microsoft.com/office/powerpoint/2010/main" val="101547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Popular Vendors</a:t>
            </a:r>
            <a:endParaRPr lang="en-US" dirty="0"/>
          </a:p>
        </p:txBody>
      </p:sp>
      <p:sp>
        <p:nvSpPr>
          <p:cNvPr id="3" name="Content Placeholder 2"/>
          <p:cNvSpPr>
            <a:spLocks noGrp="1"/>
          </p:cNvSpPr>
          <p:nvPr>
            <p:ph idx="1"/>
          </p:nvPr>
        </p:nvSpPr>
        <p:spPr>
          <a:xfrm>
            <a:off x="838200" y="1825625"/>
            <a:ext cx="3636818" cy="4351338"/>
          </a:xfrm>
        </p:spPr>
        <p:txBody>
          <a:bodyPr/>
          <a:lstStyle/>
          <a:p>
            <a:r>
              <a:rPr lang="en-US" dirty="0" smtClean="0"/>
              <a:t>Some of the popular vendors of healthcare information systems include:</a:t>
            </a:r>
          </a:p>
          <a:p>
            <a:r>
              <a:rPr lang="en-US" dirty="0" err="1" smtClean="0"/>
              <a:t>Meditech</a:t>
            </a:r>
            <a:endParaRPr lang="en-US" dirty="0" smtClean="0"/>
          </a:p>
          <a:p>
            <a:r>
              <a:rPr lang="en-US" dirty="0" smtClean="0"/>
              <a:t>Siemens</a:t>
            </a:r>
          </a:p>
          <a:p>
            <a:r>
              <a:rPr lang="en-US" dirty="0" err="1"/>
              <a:t>A</a:t>
            </a:r>
            <a:r>
              <a:rPr lang="en-US" dirty="0" err="1" smtClean="0"/>
              <a:t>llscripts</a:t>
            </a:r>
            <a:endParaRPr lang="en-US" dirty="0"/>
          </a:p>
        </p:txBody>
      </p:sp>
      <p:pic>
        <p:nvPicPr>
          <p:cNvPr id="4" name="Picture 3"/>
          <p:cNvPicPr>
            <a:picLocks noChangeAspect="1"/>
          </p:cNvPicPr>
          <p:nvPr/>
        </p:nvPicPr>
        <p:blipFill>
          <a:blip r:embed="rId3"/>
          <a:stretch>
            <a:fillRect/>
          </a:stretch>
        </p:blipFill>
        <p:spPr>
          <a:xfrm>
            <a:off x="5320145" y="1690688"/>
            <a:ext cx="6272645" cy="3712585"/>
          </a:xfrm>
          <a:prstGeom prst="rect">
            <a:avLst/>
          </a:prstGeom>
        </p:spPr>
      </p:pic>
    </p:spTree>
    <p:extLst>
      <p:ext uri="{BB962C8B-B14F-4D97-AF65-F5344CB8AC3E}">
        <p14:creationId xmlns:p14="http://schemas.microsoft.com/office/powerpoint/2010/main" val="84134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Popular Vendors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1499189"/>
              </p:ext>
            </p:extLst>
          </p:nvPr>
        </p:nvGraphicFramePr>
        <p:xfrm>
          <a:off x="2589213" y="2133600"/>
          <a:ext cx="8915400" cy="1656080"/>
        </p:xfrm>
        <a:graphic>
          <a:graphicData uri="http://schemas.openxmlformats.org/drawingml/2006/table">
            <a:tbl>
              <a:tblPr firstRow="1" bandRow="1">
                <a:tableStyleId>{5C22544A-7EE6-4342-B048-85BDC9FD1C3A}</a:tableStyleId>
              </a:tblPr>
              <a:tblGrid>
                <a:gridCol w="2228850"/>
                <a:gridCol w="2228850"/>
                <a:gridCol w="2228850"/>
                <a:gridCol w="2228850"/>
              </a:tblGrid>
              <a:tr h="370840">
                <a:tc>
                  <a:txBody>
                    <a:bodyPr/>
                    <a:lstStyle/>
                    <a:p>
                      <a:r>
                        <a:rPr lang="en-US" dirty="0" smtClean="0"/>
                        <a:t>Siemen</a:t>
                      </a:r>
                      <a:endParaRPr lang="en-US" dirty="0"/>
                    </a:p>
                  </a:txBody>
                  <a:tcPr marL="77525" marR="77525"/>
                </a:tc>
                <a:tc>
                  <a:txBody>
                    <a:bodyPr/>
                    <a:lstStyle/>
                    <a:p>
                      <a:r>
                        <a:rPr lang="en-US" dirty="0" err="1" smtClean="0"/>
                        <a:t>Allscripts</a:t>
                      </a:r>
                      <a:endParaRPr lang="en-US" dirty="0"/>
                    </a:p>
                  </a:txBody>
                  <a:tcPr marL="77525" marR="77525"/>
                </a:tc>
                <a:tc>
                  <a:txBody>
                    <a:bodyPr/>
                    <a:lstStyle/>
                    <a:p>
                      <a:r>
                        <a:rPr lang="en-US" dirty="0" err="1" smtClean="0"/>
                        <a:t>Meditech</a:t>
                      </a:r>
                      <a:endParaRPr lang="en-US" dirty="0"/>
                    </a:p>
                  </a:txBody>
                  <a:tcPr marL="77525" marR="77525"/>
                </a:tc>
                <a:tc>
                  <a:txBody>
                    <a:bodyPr/>
                    <a:lstStyle/>
                    <a:p>
                      <a:endParaRPr lang="en-US" dirty="0"/>
                    </a:p>
                  </a:txBody>
                  <a:tcPr marL="77525" marR="77525"/>
                </a:tc>
              </a:tr>
              <a:tr h="370840">
                <a:tc>
                  <a:txBody>
                    <a:bodyPr/>
                    <a:lstStyle/>
                    <a:p>
                      <a:r>
                        <a:rPr lang="en-US" dirty="0" smtClean="0"/>
                        <a:t>Practice management system</a:t>
                      </a:r>
                      <a:endParaRPr lang="en-US" dirty="0"/>
                    </a:p>
                  </a:txBody>
                  <a:tcPr marL="77525" marR="77525"/>
                </a:tc>
                <a:tc>
                  <a:txBody>
                    <a:bodyPr/>
                    <a:lstStyle/>
                    <a:p>
                      <a:r>
                        <a:rPr lang="en-US" dirty="0" smtClean="0"/>
                        <a:t>Electronic health record</a:t>
                      </a:r>
                      <a:endParaRPr lang="en-US" dirty="0"/>
                    </a:p>
                  </a:txBody>
                  <a:tcPr marL="77525" marR="77525"/>
                </a:tc>
                <a:tc>
                  <a:txBody>
                    <a:bodyPr/>
                    <a:lstStyle/>
                    <a:p>
                      <a:r>
                        <a:rPr lang="en-US" dirty="0" smtClean="0"/>
                        <a:t>Laboratory information system</a:t>
                      </a:r>
                      <a:endParaRPr lang="en-US" dirty="0"/>
                    </a:p>
                  </a:txBody>
                  <a:tcPr marL="77525" marR="77525"/>
                </a:tc>
                <a:tc>
                  <a:txBody>
                    <a:bodyPr/>
                    <a:lstStyle/>
                    <a:p>
                      <a:endParaRPr lang="en-US"/>
                    </a:p>
                  </a:txBody>
                  <a:tcPr marL="77525" marR="77525"/>
                </a:tc>
              </a:tr>
              <a:tr h="370840">
                <a:tc>
                  <a:txBody>
                    <a:bodyPr/>
                    <a:lstStyle/>
                    <a:p>
                      <a:endParaRPr lang="en-US" dirty="0"/>
                    </a:p>
                  </a:txBody>
                  <a:tcPr marL="77525" marR="77525"/>
                </a:tc>
                <a:tc>
                  <a:txBody>
                    <a:bodyPr/>
                    <a:lstStyle/>
                    <a:p>
                      <a:endParaRPr lang="en-US"/>
                    </a:p>
                  </a:txBody>
                  <a:tcPr marL="77525" marR="77525"/>
                </a:tc>
                <a:tc>
                  <a:txBody>
                    <a:bodyPr/>
                    <a:lstStyle/>
                    <a:p>
                      <a:endParaRPr lang="en-US"/>
                    </a:p>
                  </a:txBody>
                  <a:tcPr marL="77525" marR="77525"/>
                </a:tc>
                <a:tc>
                  <a:txBody>
                    <a:bodyPr/>
                    <a:lstStyle/>
                    <a:p>
                      <a:endParaRPr lang="en-US" dirty="0"/>
                    </a:p>
                  </a:txBody>
                  <a:tcPr marL="77525" marR="77525"/>
                </a:tc>
              </a:tr>
            </a:tbl>
          </a:graphicData>
        </a:graphic>
      </p:graphicFrame>
    </p:spTree>
    <p:extLst>
      <p:ext uri="{BB962C8B-B14F-4D97-AF65-F5344CB8AC3E}">
        <p14:creationId xmlns:p14="http://schemas.microsoft.com/office/powerpoint/2010/main" val="2308269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Health Information System</a:t>
            </a:r>
            <a:endParaRPr lang="en-US" dirty="0"/>
          </a:p>
        </p:txBody>
      </p:sp>
      <p:sp>
        <p:nvSpPr>
          <p:cNvPr id="3" name="Content Placeholder 2"/>
          <p:cNvSpPr>
            <a:spLocks noGrp="1"/>
          </p:cNvSpPr>
          <p:nvPr>
            <p:ph idx="1"/>
          </p:nvPr>
        </p:nvSpPr>
        <p:spPr>
          <a:xfrm>
            <a:off x="838200" y="1825625"/>
            <a:ext cx="4542183" cy="4351338"/>
          </a:xfrm>
        </p:spPr>
        <p:txBody>
          <a:bodyPr/>
          <a:lstStyle/>
          <a:p>
            <a:r>
              <a:rPr lang="en-US" dirty="0" smtClean="0"/>
              <a:t>There will be develop rapid response of electronic health records to emergencies.</a:t>
            </a:r>
          </a:p>
          <a:p>
            <a:r>
              <a:rPr lang="en-US" dirty="0" smtClean="0"/>
              <a:t>Increased capability of rapid deployment of information gathered across the system.</a:t>
            </a:r>
          </a:p>
          <a:p>
            <a:endParaRPr lang="en-US" dirty="0"/>
          </a:p>
        </p:txBody>
      </p:sp>
      <p:pic>
        <p:nvPicPr>
          <p:cNvPr id="4098" name="Picture 2" descr="Health Care Information Exchange Strategy &amp; Roadma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1975" y="1690688"/>
            <a:ext cx="6076950" cy="3583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8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838200" y="1825625"/>
            <a:ext cx="4873487" cy="4351338"/>
          </a:xfrm>
        </p:spPr>
        <p:txBody>
          <a:bodyPr>
            <a:normAutofit/>
          </a:bodyPr>
          <a:lstStyle/>
          <a:p>
            <a:r>
              <a:rPr lang="en-US" dirty="0" smtClean="0"/>
              <a:t>Rapid  adaptation of information system to response public health emergencies.</a:t>
            </a:r>
          </a:p>
          <a:p>
            <a:r>
              <a:rPr lang="en-US" dirty="0" smtClean="0"/>
              <a:t>Health information exchange has helped in ensuring;</a:t>
            </a:r>
          </a:p>
          <a:p>
            <a:pPr>
              <a:buFont typeface="Wingdings" panose="05000000000000000000" pitchFamily="2" charset="2"/>
              <a:buChar char="ü"/>
            </a:pPr>
            <a:r>
              <a:rPr lang="en-US" dirty="0" smtClean="0"/>
              <a:t>Safety of the patients.</a:t>
            </a:r>
          </a:p>
          <a:p>
            <a:pPr>
              <a:buFont typeface="Wingdings" panose="05000000000000000000" pitchFamily="2" charset="2"/>
              <a:buChar char="ü"/>
            </a:pPr>
            <a:r>
              <a:rPr lang="en-US" dirty="0" smtClean="0"/>
              <a:t>Fast sharing of important medical information.</a:t>
            </a:r>
          </a:p>
          <a:p>
            <a:pPr>
              <a:buFont typeface="Wingdings" panose="05000000000000000000" pitchFamily="2" charset="2"/>
              <a:buChar char="ü"/>
            </a:pPr>
            <a:r>
              <a:rPr lang="en-US" dirty="0" smtClean="0"/>
              <a:t>Minimized medical errors.</a:t>
            </a:r>
          </a:p>
          <a:p>
            <a:pPr>
              <a:buFont typeface="Wingdings" panose="05000000000000000000" pitchFamily="2" charset="2"/>
              <a:buChar char="ü"/>
            </a:pPr>
            <a:r>
              <a:rPr lang="en-US" dirty="0" smtClean="0"/>
              <a:t>Improved patient outcome.</a:t>
            </a:r>
          </a:p>
          <a:p>
            <a:pPr>
              <a:buFont typeface="Wingdings" panose="05000000000000000000" pitchFamily="2" charset="2"/>
              <a:buChar char="ü"/>
            </a:pPr>
            <a:endParaRPr lang="en-US" dirty="0"/>
          </a:p>
        </p:txBody>
      </p:sp>
      <p:pic>
        <p:nvPicPr>
          <p:cNvPr id="5122" name="Picture 2" descr="Will FHIR, APIs Help or Hinder Health Information Exchan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5756" y="1825625"/>
            <a:ext cx="5115340" cy="435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622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Names of members together with the slides done.</a:t>
            </a:r>
            <a:endParaRPr lang="en-US" dirty="0"/>
          </a:p>
        </p:txBody>
      </p:sp>
      <p:sp>
        <p:nvSpPr>
          <p:cNvPr id="3" name="Content Placeholder 2"/>
          <p:cNvSpPr>
            <a:spLocks noGrp="1"/>
          </p:cNvSpPr>
          <p:nvPr>
            <p:ph idx="1"/>
          </p:nvPr>
        </p:nvSpPr>
        <p:spPr/>
        <p:txBody>
          <a:bodyPr/>
          <a:lstStyle/>
          <a:p>
            <a:r>
              <a:rPr lang="en-US" dirty="0" smtClean="0"/>
              <a:t>List of students:</a:t>
            </a:r>
          </a:p>
          <a:p>
            <a:r>
              <a:rPr lang="en-US" dirty="0" smtClean="0"/>
              <a:t>Student 1:                Slides covered…….</a:t>
            </a:r>
          </a:p>
          <a:p>
            <a:r>
              <a:rPr lang="en-US" dirty="0" smtClean="0"/>
              <a:t>Student 2:                 slides covered</a:t>
            </a:r>
            <a:endParaRPr lang="en-US" dirty="0"/>
          </a:p>
        </p:txBody>
      </p:sp>
    </p:spTree>
    <p:extLst>
      <p:ext uri="{BB962C8B-B14F-4D97-AF65-F5344CB8AC3E}">
        <p14:creationId xmlns:p14="http://schemas.microsoft.com/office/powerpoint/2010/main" val="3085792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Ashfaque</a:t>
            </a:r>
            <a:r>
              <a:rPr lang="en-US" dirty="0"/>
              <a:t>, M. F. (2020). </a:t>
            </a:r>
            <a:r>
              <a:rPr lang="en-US" i="1" dirty="0"/>
              <a:t>Adoption of the health information exchange (HIE) system and the role of the healthcare leadership</a:t>
            </a:r>
            <a:r>
              <a:rPr lang="en-US" dirty="0"/>
              <a:t>.</a:t>
            </a:r>
            <a:endParaRPr lang="en-US" dirty="0" smtClean="0"/>
          </a:p>
          <a:p>
            <a:r>
              <a:rPr lang="en-US" dirty="0" smtClean="0"/>
              <a:t>Dixon</a:t>
            </a:r>
            <a:r>
              <a:rPr lang="en-US" dirty="0"/>
              <a:t>, B. E. (2016). </a:t>
            </a:r>
            <a:r>
              <a:rPr lang="en-US" i="1" dirty="0"/>
              <a:t>Health information exchange: Navigating and managing a network of health information systems</a:t>
            </a:r>
            <a:r>
              <a:rPr lang="en-US" dirty="0"/>
              <a:t>.</a:t>
            </a:r>
            <a:endParaRPr lang="en-US" dirty="0" smtClean="0"/>
          </a:p>
          <a:p>
            <a:r>
              <a:rPr lang="en-US" dirty="0" smtClean="0"/>
              <a:t>Ye</a:t>
            </a:r>
            <a:r>
              <a:rPr lang="en-US" dirty="0"/>
              <a:t>, Q., Zhou, J., &amp; Wu, H. (2020). Using Information Technology to Manage the COVID-19 Pandemic: Development of a Technical Framework Based on Practical Experience in China. </a:t>
            </a:r>
            <a:r>
              <a:rPr lang="en-US" i="1" dirty="0"/>
              <a:t>JMIR medical informatics</a:t>
            </a:r>
            <a:r>
              <a:rPr lang="en-US" dirty="0"/>
              <a:t>, </a:t>
            </a:r>
            <a:r>
              <a:rPr lang="en-US" i="1" dirty="0"/>
              <a:t>8</a:t>
            </a:r>
            <a:r>
              <a:rPr lang="en-US" dirty="0"/>
              <a:t>(6), e19515. </a:t>
            </a:r>
            <a:r>
              <a:rPr lang="en-US" dirty="0">
                <a:hlinkClick r:id="rId2"/>
              </a:rPr>
              <a:t>https://</a:t>
            </a:r>
            <a:r>
              <a:rPr lang="en-US" dirty="0" smtClean="0">
                <a:hlinkClick r:id="rId2"/>
              </a:rPr>
              <a:t>doi.org/10.2196/19515</a:t>
            </a:r>
            <a:endParaRPr lang="en-US" dirty="0" smtClean="0"/>
          </a:p>
          <a:p>
            <a:endParaRPr lang="en-US" dirty="0"/>
          </a:p>
        </p:txBody>
      </p:sp>
    </p:spTree>
    <p:extLst>
      <p:ext uri="{BB962C8B-B14F-4D97-AF65-F5344CB8AC3E}">
        <p14:creationId xmlns:p14="http://schemas.microsoft.com/office/powerpoint/2010/main" val="1591316038"/>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259</TotalTime>
  <Words>1117</Words>
  <Application>Microsoft Office PowerPoint</Application>
  <PresentationFormat>Widescreen</PresentationFormat>
  <Paragraphs>124</Paragraphs>
  <Slides>18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Wingdings</vt:lpstr>
      <vt:lpstr>Wingdings 3</vt:lpstr>
      <vt:lpstr>Wisp</vt:lpstr>
      <vt:lpstr>Health Information Exchange: Using Health Information Technology to Manage Covid-19 Pandemic</vt:lpstr>
      <vt:lpstr>Names of Group Members</vt:lpstr>
      <vt:lpstr>Introduction </vt:lpstr>
      <vt:lpstr>Importance of the Content</vt:lpstr>
      <vt:lpstr>Cont…,</vt:lpstr>
      <vt:lpstr>Background Information</vt:lpstr>
      <vt:lpstr>Definition of Key Concepts</vt:lpstr>
      <vt:lpstr>Impact to Workflow</vt:lpstr>
      <vt:lpstr>Implementation Process</vt:lpstr>
      <vt:lpstr>Challenges during Implementation</vt:lpstr>
      <vt:lpstr>Support Process</vt:lpstr>
      <vt:lpstr>Challenges after Implementation</vt:lpstr>
      <vt:lpstr>Popular Vendors</vt:lpstr>
      <vt:lpstr>Comparison of Popular Vendors</vt:lpstr>
      <vt:lpstr>Future of Health Information System</vt:lpstr>
      <vt:lpstr>Conclusion </vt:lpstr>
      <vt:lpstr>Names of members together with the slides done.</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67</cp:revision>
  <dcterms:created xsi:type="dcterms:W3CDTF">2020-11-14T06:38:19Z</dcterms:created>
  <dcterms:modified xsi:type="dcterms:W3CDTF">2020-11-15T14:21:55Z</dcterms:modified>
</cp:coreProperties>
</file>